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0"/>
  </p:notesMasterIdLst>
  <p:handoutMasterIdLst>
    <p:handoutMasterId r:id="rId21"/>
  </p:handoutMasterIdLst>
  <p:sldIdLst>
    <p:sldId id="663" r:id="rId2"/>
    <p:sldId id="593" r:id="rId3"/>
    <p:sldId id="630" r:id="rId4"/>
    <p:sldId id="600" r:id="rId5"/>
    <p:sldId id="635" r:id="rId6"/>
    <p:sldId id="645" r:id="rId7"/>
    <p:sldId id="666" r:id="rId8"/>
    <p:sldId id="667" r:id="rId9"/>
    <p:sldId id="668" r:id="rId10"/>
    <p:sldId id="670" r:id="rId11"/>
    <p:sldId id="671" r:id="rId12"/>
    <p:sldId id="647" r:id="rId13"/>
    <p:sldId id="637" r:id="rId14"/>
    <p:sldId id="669" r:id="rId15"/>
    <p:sldId id="638" r:id="rId16"/>
    <p:sldId id="643" r:id="rId17"/>
    <p:sldId id="632" r:id="rId18"/>
    <p:sldId id="654" r:id="rId19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E9BD"/>
    <a:srgbClr val="339933"/>
    <a:srgbClr val="CDF5B1"/>
    <a:srgbClr val="D8F39B"/>
    <a:srgbClr val="608DC4"/>
    <a:srgbClr val="81E4FF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7495" autoAdjust="0"/>
  </p:normalViewPr>
  <p:slideViewPr>
    <p:cSldViewPr>
      <p:cViewPr>
        <p:scale>
          <a:sx n="84" d="100"/>
          <a:sy n="84" d="100"/>
        </p:scale>
        <p:origin x="-120" y="-4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27.09.2016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27.09.2016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739380"/>
            <a:ext cx="7015162" cy="108346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286000"/>
            <a:ext cx="7015162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6219"/>
            <a:ext cx="1827212" cy="42302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26219"/>
            <a:ext cx="5334000" cy="42302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26219"/>
            <a:ext cx="73136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370410"/>
            <a:ext cx="731361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27/09/2016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853852"/>
            <a:ext cx="8493599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3795886"/>
            <a:ext cx="6400800" cy="10801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971586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 итогах государственной итоговой аттестации в 2016 году</a:t>
            </a:r>
            <a:r>
              <a:rPr lang="ru-RU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в </a:t>
            </a:r>
            <a:r>
              <a:rPr lang="ru-RU" sz="3600" b="1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г.Казани</a:t>
            </a:r>
            <a:endParaRPr lang="ru-RU" sz="36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по математике</a:t>
            </a:r>
            <a:endParaRPr lang="ru-RU" sz="36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Лучшие школы по результатам 2016 </a:t>
            </a:r>
            <a:br>
              <a:rPr lang="ru-RU" sz="2800" dirty="0" smtClean="0"/>
            </a:br>
            <a:r>
              <a:rPr lang="ru-RU" sz="2800" dirty="0" smtClean="0"/>
              <a:t>по математике по РТ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Лицей №131 -78,5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Лицей им.Лобачевского-71,6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Гимназия № 19-69,4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Гимназия №7-65,12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sz="1800" dirty="0" smtClean="0"/>
              <a:t>Информация о школах, выпускники которых достигли 100- балльных результатов по математике в 2016 году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8190"/>
              </p:ext>
            </p:extLst>
          </p:nvPr>
        </p:nvGraphicFramePr>
        <p:xfrm>
          <a:off x="1370012" y="1370013"/>
          <a:ext cx="7306443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228"/>
                <a:gridCol w="19442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образовательной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Лицей </a:t>
                      </a:r>
                      <a:r>
                        <a:rPr lang="ru-RU" dirty="0" err="1" smtClean="0"/>
                        <a:t>им.Лобачевского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Вахитовского</a:t>
                      </a:r>
                      <a:r>
                        <a:rPr lang="ru-RU" dirty="0" smtClean="0"/>
                        <a:t> района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Лицей №131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Вахитовского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 № 19 Приволжского района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r>
                        <a:rPr lang="ru-RU" dirty="0" smtClean="0"/>
                        <a:t>-лицей-интернат при К(П)ФУ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8809">
                <a:tc>
                  <a:txBody>
                    <a:bodyPr/>
                    <a:lstStyle/>
                    <a:p>
                      <a:r>
                        <a:rPr lang="ru-RU" dirty="0" smtClean="0"/>
                        <a:t>По г. Казани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6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712" y="465522"/>
            <a:ext cx="7262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 участников, не преодолевших минимальный </a:t>
            </a:r>
            <a:r>
              <a:rPr lang="ru-RU" b="1" dirty="0" smtClean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порог в сравнении с РФ и РТ</a:t>
            </a:r>
            <a:endParaRPr lang="ru-RU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657652"/>
              </p:ext>
            </p:extLst>
          </p:nvPr>
        </p:nvGraphicFramePr>
        <p:xfrm>
          <a:off x="755576" y="1275605"/>
          <a:ext cx="7780803" cy="280831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428455"/>
                <a:gridCol w="1806891"/>
                <a:gridCol w="1662340"/>
                <a:gridCol w="1883117"/>
              </a:tblGrid>
              <a:tr h="5984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 2016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РТ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5,31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0,29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2,25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6,11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5,00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6810" y="479444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3193" y="122466"/>
            <a:ext cx="7262132" cy="1131077"/>
          </a:xfrm>
          <a:prstGeom prst="rect">
            <a:avLst/>
          </a:prstGeom>
        </p:spPr>
        <p:txBody>
          <a:bodyPr wrap="square" lIns="68504" tIns="34289" rIns="68504" bIns="34289">
            <a:spAutoFit/>
          </a:bodyPr>
          <a:lstStyle/>
          <a:p>
            <a:pPr lvl="0" algn="ctr">
              <a:defRPr/>
            </a:pPr>
            <a:r>
              <a:rPr lang="ru-RU" sz="2100" b="1" dirty="0" err="1" smtClean="0">
                <a:solidFill>
                  <a:srgbClr val="FFFFFF"/>
                </a:solidFill>
                <a:latin typeface="Arial"/>
              </a:rPr>
              <a:t>Д</a:t>
            </a:r>
            <a:r>
              <a:rPr lang="ru-RU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mes New Roman" pitchFamily="18" charset="0"/>
              </a:rPr>
              <a:t>Доля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mes New Roman" pitchFamily="18" charset="0"/>
              </a:rPr>
              <a:t>участников, не преодолевших минимальный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mes New Roman" pitchFamily="18" charset="0"/>
              </a:rPr>
              <a:t>порог за 2014-2016 гг.</a:t>
            </a:r>
            <a:endParaRPr lang="ru-RU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Times New Roman" pitchFamily="18" charset="0"/>
            </a:endParaRPr>
          </a:p>
          <a:p>
            <a:pPr algn="ctr" defTabSz="342443" fontAlgn="auto">
              <a:spcBef>
                <a:spcPts val="0"/>
              </a:spcBef>
              <a:spcAft>
                <a:spcPts val="0"/>
              </a:spcAft>
            </a:pPr>
            <a:r>
              <a:rPr lang="ru-RU" sz="2100" b="1" dirty="0" smtClean="0">
                <a:solidFill>
                  <a:srgbClr val="FFFFFF"/>
                </a:solidFill>
                <a:latin typeface="Arial"/>
              </a:rPr>
              <a:t>ПОРОГ</a:t>
            </a:r>
            <a:r>
              <a:rPr lang="ru-RU" sz="2100" b="1" dirty="0">
                <a:solidFill>
                  <a:srgbClr val="FFFFFF"/>
                </a:solidFill>
                <a:latin typeface="Arial"/>
              </a:rPr>
              <a:t>,  В СРАВНЕНИИ ЗА 3 ГОДА</a:t>
            </a:r>
            <a:endParaRPr lang="ru-RU" sz="210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380269"/>
              </p:ext>
            </p:extLst>
          </p:nvPr>
        </p:nvGraphicFramePr>
        <p:xfrm>
          <a:off x="755576" y="1253545"/>
          <a:ext cx="7751990" cy="357251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86583"/>
                <a:gridCol w="1792244"/>
                <a:gridCol w="1608699"/>
                <a:gridCol w="2364464"/>
              </a:tblGrid>
              <a:tr h="761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Казань, 2014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2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П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0,2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2,6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2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Б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0,4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2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Физика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10,7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1,3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2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Информатика и ИКТ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5,1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9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Доля выпускников 11 классов, </a:t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не набравших минимальный балл  по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914050"/>
              </p:ext>
            </p:extLst>
          </p:nvPr>
        </p:nvGraphicFramePr>
        <p:xfrm>
          <a:off x="827584" y="1200153"/>
          <a:ext cx="7704858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427"/>
                <a:gridCol w="2267273"/>
                <a:gridCol w="2061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4,48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4,08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1,18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7,69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Кировский,Московский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8,64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5,85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2,84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5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825" y="166432"/>
            <a:ext cx="6435499" cy="715578"/>
          </a:xfrm>
          <a:prstGeom prst="rect">
            <a:avLst/>
          </a:prstGeom>
        </p:spPr>
        <p:txBody>
          <a:bodyPr wrap="square" lIns="68511" tIns="34289" rIns="68511" bIns="34289">
            <a:spAutoFit/>
          </a:bodyPr>
          <a:lstStyle/>
          <a:p>
            <a:pPr algn="ctr" defTabSz="6850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kern="0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ДОЛЯ НЕ ПРЕОДОЛЕВШИХ МИНИМАЛЬНЫЙ ПОРОГ </a:t>
            </a:r>
            <a:r>
              <a:rPr lang="ru-RU" sz="2100" b="1" kern="0" dirty="0" smtClean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В </a:t>
            </a:r>
            <a:r>
              <a:rPr lang="ru-RU" sz="2100" b="1" kern="0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СРАВНЕНИИ С ГОРОДАМИ РФ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85120"/>
              </p:ext>
            </p:extLst>
          </p:nvPr>
        </p:nvGraphicFramePr>
        <p:xfrm>
          <a:off x="899592" y="524221"/>
          <a:ext cx="7713246" cy="41451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75920"/>
                <a:gridCol w="566551"/>
                <a:gridCol w="467462"/>
                <a:gridCol w="418473"/>
                <a:gridCol w="462639"/>
                <a:gridCol w="462639"/>
                <a:gridCol w="462639"/>
                <a:gridCol w="462639"/>
                <a:gridCol w="462639"/>
                <a:gridCol w="462639"/>
                <a:gridCol w="432315"/>
                <a:gridCol w="457974"/>
                <a:gridCol w="432315"/>
                <a:gridCol w="443201"/>
                <a:gridCol w="443201"/>
              </a:tblGrid>
              <a:tr h="2340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Количество участников ЕГЭ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Русский язык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Математика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Информатика и ИКТ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Биология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География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Обществознание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История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Английский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Немецкий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Французский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Екатеринбург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5731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17,7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11,5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1,7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Красноярск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4697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16,0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7,6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Омск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4852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24,7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Казань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5326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2,61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1067" y="2040132"/>
            <a:ext cx="138425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11" tIns="34289" rIns="68511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5018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56197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kern="0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Рейтинг по  результатам ЕГЭ </a:t>
            </a:r>
            <a:br>
              <a:rPr lang="ru-RU" sz="2800" b="1" kern="0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Рейтинг результатов ЕГЭ</a:t>
            </a:r>
            <a:br>
              <a:rPr lang="ru-RU" sz="2400" dirty="0" smtClean="0"/>
            </a:br>
            <a:r>
              <a:rPr lang="ru-RU" sz="2400" dirty="0" smtClean="0"/>
              <a:t>по математике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498623"/>
              </p:ext>
            </p:extLst>
          </p:nvPr>
        </p:nvGraphicFramePr>
        <p:xfrm>
          <a:off x="609600" y="1200150"/>
          <a:ext cx="785083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416"/>
                <a:gridCol w="3925416"/>
              </a:tblGrid>
              <a:tr h="54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Наименование ОУ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Средний балл  по математике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 №131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78,5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IT-лицей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74,5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СОШИ "</a:t>
                      </a:r>
                      <a:r>
                        <a:rPr lang="ru-RU" sz="1800" b="1" dirty="0" err="1">
                          <a:effectLst/>
                        </a:rPr>
                        <a:t>СОлНЦе</a:t>
                      </a:r>
                      <a:r>
                        <a:rPr lang="ru-RU" sz="1800" b="1" dirty="0">
                          <a:effectLst/>
                        </a:rPr>
                        <a:t>"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74,2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 при К(П)ФУ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71,6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№19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69,4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№7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66,0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Лицей-интернат №7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64,8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№102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64,3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№155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64,2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 №</a:t>
                      </a:r>
                      <a:r>
                        <a:rPr lang="ru-RU" sz="1800" b="1" dirty="0" smtClean="0">
                          <a:effectLst/>
                        </a:rPr>
                        <a:t>145…..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63,8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…….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СОШ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47,64,119,124,173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5486"/>
            <a:ext cx="7313612" cy="857250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Сравнительные результаты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средней оценки базовой математики в сравнении с РТ и РФ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580709"/>
              </p:ext>
            </p:extLst>
          </p:nvPr>
        </p:nvGraphicFramePr>
        <p:xfrm>
          <a:off x="827584" y="988853"/>
          <a:ext cx="79928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739"/>
                <a:gridCol w="3058149"/>
              </a:tblGrid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Авиастроительный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4,22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4,25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Кировский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4,09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4,22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4,36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Приволжский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4,05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Советский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4,17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C00000"/>
                          </a:solidFill>
                        </a:rPr>
                        <a:t>г.Казань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4,2 (2015-4,0)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РТ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4,34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РФ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4,14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6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786920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СПАСИБО ЗА ВНИМАНИЕ</a:t>
            </a:r>
            <a:endParaRPr lang="ru-RU" sz="4800" kern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73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Сравнительные результаты ОГЭ(средняя оценка)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51255"/>
              </p:ext>
            </p:extLst>
          </p:nvPr>
        </p:nvGraphicFramePr>
        <p:xfrm>
          <a:off x="827585" y="1203598"/>
          <a:ext cx="7488833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171"/>
                <a:gridCol w="1819168"/>
                <a:gridCol w="1828747"/>
                <a:gridCol w="1828747"/>
              </a:tblGrid>
              <a:tr h="4579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Средняя оценка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РТ,2016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3,87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3,85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3,69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ОГЭ-2016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670142"/>
              </p:ext>
            </p:extLst>
          </p:nvPr>
        </p:nvGraphicFramePr>
        <p:xfrm>
          <a:off x="611559" y="1131588"/>
          <a:ext cx="7920881" cy="351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19"/>
                <a:gridCol w="1524748"/>
                <a:gridCol w="1702994"/>
                <a:gridCol w="1980220"/>
              </a:tblGrid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МСУ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73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Авиастроительный и Ново-Савиновский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Приволжский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Московский и Кировский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Советский р-н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г.Казань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Доля выпускников 9 классов,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 набравших минимальный балл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221285"/>
              </p:ext>
            </p:extLst>
          </p:nvPr>
        </p:nvGraphicFramePr>
        <p:xfrm>
          <a:off x="683570" y="1120498"/>
          <a:ext cx="7848870" cy="336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042"/>
                <a:gridCol w="750761"/>
                <a:gridCol w="819013"/>
                <a:gridCol w="819013"/>
                <a:gridCol w="819013"/>
                <a:gridCol w="1034698"/>
                <a:gridCol w="876330"/>
              </a:tblGrid>
              <a:tr h="651375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Район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19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Авиастроительный,</a:t>
                      </a:r>
                    </a:p>
                    <a:p>
                      <a:r>
                        <a:rPr lang="ru-RU" sz="1400" dirty="0" smtClean="0"/>
                        <a:t>Ново-Савиновский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0,26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0,91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5,77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96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Вахитовский</a:t>
                      </a:r>
                      <a:r>
                        <a:rPr lang="ru-RU" sz="1400" dirty="0" smtClean="0"/>
                        <a:t>, Приволжский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0,06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1,17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Советский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2,39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5,81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96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Кировский,Московский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0,91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8,39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г.Казань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0,34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0,28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4,69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0,77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РТ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2,19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2,29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1,09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9,05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0,84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1258890" y="155988"/>
            <a:ext cx="6985000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1187450" y="141695"/>
            <a:ext cx="6858000" cy="60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684814" eaLnBrk="1" hangingPunct="1"/>
            <a:endParaRPr lang="ru-RU" altLang="ru-RU" sz="1400" b="1" dirty="0">
              <a:solidFill>
                <a:srgbClr val="FFFFFF"/>
              </a:solidFill>
            </a:endParaRPr>
          </a:p>
          <a:p>
            <a:pPr algn="ctr" defTabSz="684814" eaLnBrk="1" hangingPunct="1"/>
            <a:r>
              <a:rPr lang="ru-RU" altLang="ru-RU" sz="2100" b="1" dirty="0">
                <a:solidFill>
                  <a:srgbClr val="FFFFFF"/>
                </a:solidFill>
              </a:rPr>
              <a:t>РЕЗУЛЬТАТЫ ЕГЭ В СРАВНЕНИИ С РТ И РФ</a:t>
            </a: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6" y="-142331"/>
            <a:ext cx="138388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93" tIns="34289" rIns="68493" bIns="34289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08270"/>
              </p:ext>
            </p:extLst>
          </p:nvPr>
        </p:nvGraphicFramePr>
        <p:xfrm>
          <a:off x="836289" y="411510"/>
          <a:ext cx="7840166" cy="448044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84057"/>
                <a:gridCol w="1996412"/>
                <a:gridCol w="1996412"/>
                <a:gridCol w="1463285"/>
              </a:tblGrid>
              <a:tr h="50405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Средний балл по результатам участия в ЕГЭ 2016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Б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63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027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53,45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85420" y="1482895"/>
            <a:ext cx="138388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493" tIns="34289" rIns="68493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4814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79914"/>
              </p:ext>
            </p:extLst>
          </p:nvPr>
        </p:nvGraphicFramePr>
        <p:xfrm>
          <a:off x="4399984" y="5776111"/>
          <a:ext cx="244024" cy="308610"/>
        </p:xfrm>
        <a:graphic>
          <a:graphicData uri="http://schemas.openxmlformats.org/drawingml/2006/table">
            <a:tbl>
              <a:tblPr/>
              <a:tblGrid>
                <a:gridCol w="244024"/>
              </a:tblGrid>
              <a:tr h="30861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5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9" y="411512"/>
            <a:ext cx="6992031" cy="756177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3200" b="1" kern="1200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ЕГЭ в сравнении </a:t>
            </a:r>
            <a:br>
              <a:rPr lang="ru-RU" altLang="ru-RU" sz="3200" b="1" kern="1200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200" b="1" kern="1200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городами РФ</a:t>
            </a:r>
            <a:endParaRPr lang="ru-RU" sz="3200" b="1" kern="1200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480508"/>
              </p:ext>
            </p:extLst>
          </p:nvPr>
        </p:nvGraphicFramePr>
        <p:xfrm>
          <a:off x="683568" y="1347615"/>
          <a:ext cx="8132582" cy="3082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92818"/>
                <a:gridCol w="513143"/>
                <a:gridCol w="562522"/>
                <a:gridCol w="525681"/>
                <a:gridCol w="525681"/>
                <a:gridCol w="525681"/>
                <a:gridCol w="525681"/>
                <a:gridCol w="525681"/>
                <a:gridCol w="525681"/>
                <a:gridCol w="491224"/>
                <a:gridCol w="520379"/>
                <a:gridCol w="491224"/>
                <a:gridCol w="503593"/>
                <a:gridCol w="503593"/>
              </a:tblGrid>
              <a:tr h="1976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Екатеринбург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Красноярск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Омск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6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479444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81275" y="21144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Сравнительные результаты среднего балла ЕГЭ за три года математика профильная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972995"/>
              </p:ext>
            </p:extLst>
          </p:nvPr>
        </p:nvGraphicFramePr>
        <p:xfrm>
          <a:off x="611561" y="1085745"/>
          <a:ext cx="7920880" cy="330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484"/>
                <a:gridCol w="1655560"/>
                <a:gridCol w="1363418"/>
                <a:gridCol w="1363418"/>
              </a:tblGrid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97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51,67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54,29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482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52,3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52,51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58,17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49,6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49,13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51,13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Кировский, 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48,6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50,21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51,67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51,3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51,17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54,4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РТ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48,6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50,14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52,97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РФ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43,7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50,9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0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81" y="171450"/>
            <a:ext cx="7371676" cy="685800"/>
          </a:xfrm>
        </p:spPr>
        <p:txBody>
          <a:bodyPr/>
          <a:lstStyle/>
          <a:p>
            <a:pPr algn="ctr"/>
            <a:r>
              <a:rPr lang="ru-RU" sz="2100" b="1" dirty="0">
                <a:latin typeface="+mn-lt"/>
              </a:rPr>
              <a:t>ДОЛЯ ВЫСОКОБАЛЛЬНЫХ РАБОТ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334813"/>
              </p:ext>
            </p:extLst>
          </p:nvPr>
        </p:nvGraphicFramePr>
        <p:xfrm>
          <a:off x="611559" y="1203603"/>
          <a:ext cx="7920880" cy="295232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9744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Предметы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Математика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ИКТ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12,7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21,3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</a:t>
                      </a:r>
                      <a:r>
                        <a:rPr lang="ru-RU" sz="1400" b="1" u="none" strike="noStrike" dirty="0" smtClean="0">
                          <a:effectLst/>
                        </a:rPr>
                        <a:t>изика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9,0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3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120547"/>
              </p:ext>
            </p:extLst>
          </p:nvPr>
        </p:nvGraphicFramePr>
        <p:xfrm>
          <a:off x="609600" y="1200152"/>
          <a:ext cx="7920880" cy="334649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579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Авиастроительный, Ново-Савиновский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2,33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5,38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Кировский, Московский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4,12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4,56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effectLst/>
                          <a:latin typeface="Times New Roman"/>
                        </a:rPr>
                        <a:t>Вахитовский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, Приволжский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5,96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12,6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Советский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1,59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3,26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Казань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3,82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7,45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11850</TotalTime>
  <Words>733</Words>
  <Application>Microsoft Office PowerPoint</Application>
  <PresentationFormat>Экран (16:9)</PresentationFormat>
  <Paragraphs>485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Презентация 'День открытых дверей'</vt:lpstr>
      <vt:lpstr>Презентация PowerPoint</vt:lpstr>
      <vt:lpstr>Сравнительные результаты ОГЭ(средняя оценка)</vt:lpstr>
      <vt:lpstr>Сравнительные результаты ОГЭ-2016</vt:lpstr>
      <vt:lpstr>Доля выпускников 9 классов,  не набравших минимальный балл </vt:lpstr>
      <vt:lpstr>Презентация PowerPoint</vt:lpstr>
      <vt:lpstr> Результаты ЕГЭ в сравнении  с городами РФ</vt:lpstr>
      <vt:lpstr>Сравнительные результаты среднего балла ЕГЭ за три года математика профильная</vt:lpstr>
      <vt:lpstr>ДОЛЯ ВЫСОКОБАЛЛЬНЫХ РАБОТ</vt:lpstr>
      <vt:lpstr>Математика</vt:lpstr>
      <vt:lpstr>Лучшие школы по результатам 2016  по математике по РТ</vt:lpstr>
      <vt:lpstr>  Информация о школах, выпускники которых достигли 100- балльных результатов по математике в 2016 году</vt:lpstr>
      <vt:lpstr>Презентация PowerPoint</vt:lpstr>
      <vt:lpstr>Презентация PowerPoint</vt:lpstr>
      <vt:lpstr>Доля выпускников 11 классов,  не набравших минимальный балл  по математике</vt:lpstr>
      <vt:lpstr>Презентация PowerPoint</vt:lpstr>
      <vt:lpstr>Рейтинг результатов ЕГЭ по математике</vt:lpstr>
      <vt:lpstr>Сравнительные результаты средней оценки базовой математики в сравнении с РТ и РФ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GYPNORION</cp:lastModifiedBy>
  <cp:revision>524</cp:revision>
  <cp:lastPrinted>2013-09-09T08:13:28Z</cp:lastPrinted>
  <dcterms:created xsi:type="dcterms:W3CDTF">2011-01-19T10:29:57Z</dcterms:created>
  <dcterms:modified xsi:type="dcterms:W3CDTF">2016-09-27T11:58:52Z</dcterms:modified>
</cp:coreProperties>
</file>